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4dcc7a2d4d_0_245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4dcc7a2d4d_0_245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4dcc7a2d4d_0_245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dcc7a2d4d_0_385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34dcc7a2d4d_0_385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4dcc7a2d4d_0_385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50554c23d_0_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950554c23d_0_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3950554c23d_0_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50554c23d_0_13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950554c23d_0_13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3950554c23d_0_13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dcc7a2d4d_0_269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4dcc7a2d4d_0_269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34dcc7a2d4d_0_269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5875" lIns="55875" spcFirstLastPara="1" rIns="55875" wrap="square" tIns="55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50554c23d_0_26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950554c23d_0_26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950554c23d_0_26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dcc7a2d4d_0_315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4dcc7a2d4d_0_315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4dcc7a2d4d_0_315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dcc7a2d4d_0_335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4dcc7a2d4d_0_335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4dcc7a2d4d_0_335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950554c23d_0_42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3950554c23d_0_42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950554c23d_0_42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dcc7a2d4d_0_254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4dcc7a2d4d_0_254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4dcc7a2d4d_0_254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4dcc7a2d4d_0_428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4dcc7a2d4d_0_428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4dcc7a2d4d_0_428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dcc7a2d4d_0_451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34dcc7a2d4d_0_451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4dcc7a2d4d_0_451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‹#›</a:t>
            </a:fld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7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7" name="Google Shape;5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8" name="Google Shape;5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5929" y="4657223"/>
            <a:ext cx="1700213" cy="3571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9" name="Google Shape;5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69938" y="4499316"/>
            <a:ext cx="1038226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/>
          <p:nvPr/>
        </p:nvSpPr>
        <p:spPr>
          <a:xfrm>
            <a:off x="666750" y="217875"/>
            <a:ext cx="78105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ru" sz="5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Острова приключений</a:t>
            </a:r>
            <a:endParaRPr b="1" sz="5300"/>
          </a:p>
          <a:p>
            <a:pPr indent="0" lvl="0" marL="0" marR="0" rtl="0" algn="l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2300"/>
              <a:t>как помочь ребёнку не заблудиться в большом мире</a:t>
            </a:r>
            <a:endParaRPr b="1" sz="4000"/>
          </a:p>
        </p:txBody>
      </p:sp>
      <p:pic>
        <p:nvPicPr>
          <p:cNvPr id="61" name="Google Shape;61;p15" title="Asset 2-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0226" y="4670063"/>
            <a:ext cx="1266550" cy="33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6" title="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"/>
            <a:ext cx="913553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/>
          <p:nvPr/>
        </p:nvSpPr>
        <p:spPr>
          <a:xfrm>
            <a:off x="225275" y="123825"/>
            <a:ext cx="86823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3600"/>
              <a:t>Ребёнок уже большой и сможет сам найти дорогу, он не потеряется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5" name="Google Shape;7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4756" y="242813"/>
            <a:ext cx="4833937" cy="10763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6" name="Google Shape;7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54756" y="1491128"/>
            <a:ext cx="4833937" cy="2566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7" name="Google Shape;7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32049" y="354974"/>
            <a:ext cx="4429124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8" name="Google Shape;7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38897" y="1647825"/>
            <a:ext cx="4133852" cy="214788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/>
          <p:nvPr/>
        </p:nvSpPr>
        <p:spPr>
          <a:xfrm>
            <a:off x="2479761" y="561836"/>
            <a:ext cx="44577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Потерялся — СТОЙ!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2500897" y="1837125"/>
            <a:ext cx="41625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Сообщай своим родным, где ты, </a:t>
            </a:r>
            <a:br>
              <a:rPr b="1" lang="ru" sz="3000">
                <a:solidFill>
                  <a:srgbClr val="F69200"/>
                </a:solidFill>
              </a:rPr>
            </a:br>
            <a:r>
              <a:rPr b="1" lang="ru" sz="3000">
                <a:solidFill>
                  <a:srgbClr val="F69200"/>
                </a:solidFill>
              </a:rPr>
              <a:t>с кем и когда вернёшься домой.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6" name="Google Shape;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7" name="Google Shape;8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550" y="330750"/>
            <a:ext cx="3699599" cy="172167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/>
          <p:nvPr/>
        </p:nvSpPr>
        <p:spPr>
          <a:xfrm>
            <a:off x="448650" y="491100"/>
            <a:ext cx="32274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Будьте примером для своего ребёнка</a:t>
            </a:r>
            <a:r>
              <a:rPr b="1" lang="ru" sz="3000">
                <a:solidFill>
                  <a:srgbClr val="F69200"/>
                </a:solidFill>
              </a:rPr>
              <a:t>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title="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/>
          <p:nvPr/>
        </p:nvSpPr>
        <p:spPr>
          <a:xfrm>
            <a:off x="260150" y="161175"/>
            <a:ext cx="85176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3600"/>
              <a:t>У него есть телефон — </a:t>
            </a:r>
            <a:br>
              <a:rPr b="1" lang="ru" sz="3600"/>
            </a:br>
            <a:r>
              <a:rPr b="1" lang="ru" sz="3600"/>
              <a:t>значит, он в безопасности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1" name="Google Shape;1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1965775" y="2194175"/>
            <a:ext cx="5127300" cy="2580000"/>
          </a:xfrm>
          <a:prstGeom prst="roundRect">
            <a:avLst>
              <a:gd fmla="val 7457" name="adj"/>
            </a:avLst>
          </a:prstGeom>
          <a:solidFill>
            <a:schemeClr val="lt1"/>
          </a:solidFill>
          <a:ln cap="flat" cmpd="sng" w="19050">
            <a:solidFill>
              <a:srgbClr val="F69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/>
          <p:nvPr/>
        </p:nvSpPr>
        <p:spPr>
          <a:xfrm>
            <a:off x="1965775" y="274475"/>
            <a:ext cx="5127300" cy="1672800"/>
          </a:xfrm>
          <a:prstGeom prst="roundRect">
            <a:avLst>
              <a:gd fmla="val 7457" name="adj"/>
            </a:avLst>
          </a:prstGeom>
          <a:solidFill>
            <a:schemeClr val="lt1"/>
          </a:solidFill>
          <a:ln cap="flat" cmpd="sng" w="19050">
            <a:solidFill>
              <a:srgbClr val="F69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4" name="Google Shape;10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32049" y="354974"/>
            <a:ext cx="4429124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5" name="Google Shape;10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38897" y="1647825"/>
            <a:ext cx="4133852" cy="214788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/>
          <p:nvPr/>
        </p:nvSpPr>
        <p:spPr>
          <a:xfrm>
            <a:off x="2332049" y="427873"/>
            <a:ext cx="44577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Выучите с ребёнком номера телефонов двух близких.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2324572" y="2352600"/>
            <a:ext cx="41625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Приучите ребёнка ставить телефон на зарядку и проверять заряд перед выходом из дома.</a:t>
            </a:r>
            <a:endParaRPr b="1" sz="3000">
              <a:solidFill>
                <a:srgbClr val="F69200"/>
              </a:solidFill>
            </a:endParaRPr>
          </a:p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t/>
            </a:r>
            <a:endParaRPr b="1" sz="3000">
              <a:solidFill>
                <a:srgbClr val="F692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 title="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/>
          <p:nvPr/>
        </p:nvSpPr>
        <p:spPr>
          <a:xfrm>
            <a:off x="274675" y="238125"/>
            <a:ext cx="86823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3800"/>
              <a:t>Чужой — это незнакомый мужчина с неприятной внешностью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0" name="Google Shape;1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1" name="Google Shape;12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2983" y="1986912"/>
            <a:ext cx="1228725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2" name="Google Shape;12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2983" y="1245580"/>
            <a:ext cx="2709863" cy="27098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3" name="Google Shape;12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72983" y="457200"/>
            <a:ext cx="4286249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/>
          <p:nvPr/>
        </p:nvSpPr>
        <p:spPr>
          <a:xfrm>
            <a:off x="1651104" y="2226915"/>
            <a:ext cx="519300" cy="7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8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b="1" i="0" lang="ru" sz="5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Я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2"/>
          <p:cNvSpPr/>
          <p:nvPr/>
        </p:nvSpPr>
        <p:spPr>
          <a:xfrm>
            <a:off x="2533148" y="1860277"/>
            <a:ext cx="10146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бабушка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2"/>
          <p:cNvSpPr/>
          <p:nvPr/>
        </p:nvSpPr>
        <p:spPr>
          <a:xfrm>
            <a:off x="3416559" y="797477"/>
            <a:ext cx="9669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F69200"/>
                </a:solidFill>
                <a:latin typeface="Arial"/>
                <a:ea typeface="Arial"/>
                <a:cs typeface="Arial"/>
                <a:sym typeface="Arial"/>
              </a:rPr>
              <a:t>учитель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2"/>
          <p:cNvSpPr/>
          <p:nvPr/>
        </p:nvSpPr>
        <p:spPr>
          <a:xfrm>
            <a:off x="4002882" y="1603604"/>
            <a:ext cx="11859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F69200"/>
                </a:solidFill>
                <a:latin typeface="Arial"/>
                <a:ea typeface="Arial"/>
                <a:cs typeface="Arial"/>
                <a:sym typeface="Arial"/>
              </a:rPr>
              <a:t>знакомый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2"/>
          <p:cNvSpPr/>
          <p:nvPr/>
        </p:nvSpPr>
        <p:spPr>
          <a:xfrm>
            <a:off x="5334944" y="587927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2"/>
          <p:cNvSpPr/>
          <p:nvPr/>
        </p:nvSpPr>
        <p:spPr>
          <a:xfrm>
            <a:off x="6110590" y="1472636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5776508" y="4351437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7110008" y="3557346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554345" y="325990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459581" y="4482406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6642544" y="2434084"/>
            <a:ext cx="1390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EC2616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EC2616"/>
                </a:solidFill>
                <a:latin typeface="Arial"/>
                <a:ea typeface="Arial"/>
                <a:cs typeface="Arial"/>
                <a:sym typeface="Arial"/>
              </a:rPr>
              <a:t>незнакомец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2"/>
          <p:cNvSpPr/>
          <p:nvPr/>
        </p:nvSpPr>
        <p:spPr>
          <a:xfrm>
            <a:off x="4274163" y="2696022"/>
            <a:ext cx="824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F69200"/>
                </a:solidFill>
                <a:latin typeface="Arial"/>
                <a:ea typeface="Arial"/>
                <a:cs typeface="Arial"/>
                <a:sym typeface="Arial"/>
              </a:rPr>
              <a:t>тренер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3626109" y="3819283"/>
            <a:ext cx="5334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F69200"/>
                </a:solidFill>
                <a:latin typeface="Arial"/>
                <a:ea typeface="Arial"/>
                <a:cs typeface="Arial"/>
                <a:sym typeface="Arial"/>
              </a:rPr>
              <a:t>друг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2767413" y="2308380"/>
            <a:ext cx="10287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дедушка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2667877" y="2696022"/>
            <a:ext cx="5478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брат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2742698" y="3083670"/>
            <a:ext cx="7953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сестра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2234013" y="3387116"/>
            <a:ext cx="5574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папа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2237873" y="1472636"/>
            <a:ext cx="6144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173"/>
              </a:lnSpc>
              <a:spcBef>
                <a:spcPts val="0"/>
              </a:spcBef>
              <a:spcAft>
                <a:spcPts val="0"/>
              </a:spcAft>
              <a:buClr>
                <a:srgbClr val="00923A"/>
              </a:buClr>
              <a:buSzPts val="1800"/>
              <a:buFont typeface="Arial"/>
              <a:buNone/>
            </a:pPr>
            <a:r>
              <a:rPr b="1" i="0" lang="ru" sz="1800" u="none" cap="none" strike="noStrike">
                <a:solidFill>
                  <a:srgbClr val="00923A"/>
                </a:solidFill>
                <a:latin typeface="Arial"/>
                <a:ea typeface="Arial"/>
                <a:cs typeface="Arial"/>
                <a:sym typeface="Arial"/>
              </a:rPr>
              <a:t>мама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/>
          <p:nvPr/>
        </p:nvSpPr>
        <p:spPr>
          <a:xfrm>
            <a:off x="266425" y="238125"/>
            <a:ext cx="86823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4000"/>
              <a:t>В случае опасности дети будут кричать, чем привлекут внимание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4" name="Google Shape;15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5" name="Google Shape;15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550" y="330750"/>
            <a:ext cx="3699599" cy="172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/>
          <p:nvPr/>
        </p:nvSpPr>
        <p:spPr>
          <a:xfrm>
            <a:off x="448650" y="491100"/>
            <a:ext cx="32274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750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3000"/>
              <a:buFont typeface="Arial"/>
              <a:buNone/>
            </a:pPr>
            <a:r>
              <a:rPr b="1" lang="ru" sz="3000">
                <a:solidFill>
                  <a:srgbClr val="F69200"/>
                </a:solidFill>
              </a:rPr>
              <a:t>Будьте примером для своего ребёнка.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2" name="Google Shape;16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/>
          <p:nvPr/>
        </p:nvSpPr>
        <p:spPr>
          <a:xfrm>
            <a:off x="439250" y="214075"/>
            <a:ext cx="81885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77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lang="ru" sz="5300"/>
              <a:t>О</a:t>
            </a:r>
            <a:r>
              <a:rPr b="1" i="0" lang="ru" sz="5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стровок </a:t>
            </a:r>
            <a:r>
              <a:rPr b="1" lang="ru" sz="5300"/>
              <a:t>б</a:t>
            </a:r>
            <a:r>
              <a:rPr b="1" i="0" lang="ru" sz="5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езопасности</a:t>
            </a:r>
            <a:endParaRPr b="0" i="0" sz="5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5" title="Asset 1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4225" y="1205750"/>
            <a:ext cx="2020351" cy="2998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5" name="Google Shape;16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15531" y="4204061"/>
            <a:ext cx="752476" cy="75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/>
          <p:nvPr/>
        </p:nvSpPr>
        <p:spPr>
          <a:xfrm>
            <a:off x="2559357" y="4204042"/>
            <a:ext cx="5119800" cy="7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6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i="0" lang="ru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8-800-700-29-45</a:t>
            </a:r>
            <a:endParaRPr b="0" i="0" sz="5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2" name="Google Shape;17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/>
          <p:nvPr/>
        </p:nvSpPr>
        <p:spPr>
          <a:xfrm>
            <a:off x="548275" y="2823200"/>
            <a:ext cx="7958400" cy="1076100"/>
          </a:xfrm>
          <a:prstGeom prst="roundRect">
            <a:avLst>
              <a:gd fmla="val 7457" name="adj"/>
            </a:avLst>
          </a:prstGeom>
          <a:solidFill>
            <a:schemeClr val="lt1"/>
          </a:solidFill>
          <a:ln cap="flat" cmpd="sng" w="19050">
            <a:solidFill>
              <a:srgbClr val="F69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/>
          <p:nvPr/>
        </p:nvSpPr>
        <p:spPr>
          <a:xfrm>
            <a:off x="548275" y="1752725"/>
            <a:ext cx="6524400" cy="758100"/>
          </a:xfrm>
          <a:prstGeom prst="roundRect">
            <a:avLst>
              <a:gd fmla="val 7457" name="adj"/>
            </a:avLst>
          </a:prstGeom>
          <a:solidFill>
            <a:schemeClr val="lt1"/>
          </a:solidFill>
          <a:ln cap="flat" cmpd="sng" w="19050">
            <a:solidFill>
              <a:srgbClr val="F69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/>
          <p:nvPr/>
        </p:nvSpPr>
        <p:spPr>
          <a:xfrm>
            <a:off x="548275" y="400025"/>
            <a:ext cx="5844300" cy="1117800"/>
          </a:xfrm>
          <a:prstGeom prst="roundRect">
            <a:avLst>
              <a:gd fmla="val 7457" name="adj"/>
            </a:avLst>
          </a:prstGeom>
          <a:solidFill>
            <a:schemeClr val="lt1"/>
          </a:solidFill>
          <a:ln cap="flat" cmpd="sng" w="19050">
            <a:solidFill>
              <a:srgbClr val="F69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6"/>
          <p:cNvSpPr/>
          <p:nvPr/>
        </p:nvSpPr>
        <p:spPr>
          <a:xfrm>
            <a:off x="722600" y="535000"/>
            <a:ext cx="54390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257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2600"/>
              <a:buFont typeface="Arial"/>
              <a:buNone/>
            </a:pPr>
            <a:r>
              <a:rPr b="1" lang="ru" sz="2600">
                <a:solidFill>
                  <a:srgbClr val="F69200"/>
                </a:solidFill>
              </a:rPr>
              <a:t>Повторяйте правила регулярно, без драмы и запугивания.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724200" y="2964950"/>
            <a:ext cx="76956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257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2600"/>
              <a:buFont typeface="Arial"/>
              <a:buNone/>
            </a:pPr>
            <a:r>
              <a:rPr b="1" lang="ru" sz="2600">
                <a:solidFill>
                  <a:srgbClr val="F69200"/>
                </a:solidFill>
              </a:rPr>
              <a:t>Ребёнок должен понимать: </a:t>
            </a:r>
            <a:br>
              <a:rPr b="1" lang="ru" sz="2600">
                <a:solidFill>
                  <a:srgbClr val="F69200"/>
                </a:solidFill>
              </a:rPr>
            </a:br>
            <a:r>
              <a:rPr b="1" lang="ru" sz="2600">
                <a:solidFill>
                  <a:srgbClr val="F69200"/>
                </a:solidFill>
              </a:rPr>
              <a:t>что бы ни случилось, он может вам доверять.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722600" y="1926450"/>
            <a:ext cx="65853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257"/>
              </a:lnSpc>
              <a:spcBef>
                <a:spcPts val="0"/>
              </a:spcBef>
              <a:spcAft>
                <a:spcPts val="0"/>
              </a:spcAft>
              <a:buClr>
                <a:srgbClr val="F69200"/>
              </a:buClr>
              <a:buSzPts val="2600"/>
              <a:buFont typeface="Arial"/>
              <a:buNone/>
            </a:pPr>
            <a:r>
              <a:rPr b="1" lang="ru" sz="2600">
                <a:solidFill>
                  <a:srgbClr val="F69200"/>
                </a:solidFill>
              </a:rPr>
              <a:t>Отрабатывайте правила на практике.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